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</p:sldMasterIdLst>
  <p:notesMasterIdLst>
    <p:notesMasterId r:id="rId4"/>
  </p:notesMasterIdLst>
  <p:handoutMasterIdLst>
    <p:handoutMasterId r:id="rId5"/>
  </p:handoutMasterIdLst>
  <p:sldIdLst>
    <p:sldId id="328" r:id="rId2"/>
    <p:sldId id="329" r:id="rId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BF33"/>
    <a:srgbClr val="FF5050"/>
    <a:srgbClr val="FF9966"/>
    <a:srgbClr val="FF7C80"/>
    <a:srgbClr val="FF6600"/>
    <a:srgbClr val="BEC637"/>
    <a:srgbClr val="C8D139"/>
    <a:srgbClr val="00A6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12"/>
    <p:restoredTop sz="68509" autoAdjust="0"/>
  </p:normalViewPr>
  <p:slideViewPr>
    <p:cSldViewPr snapToGrid="0" snapToObjects="1">
      <p:cViewPr>
        <p:scale>
          <a:sx n="50" d="100"/>
          <a:sy n="50" d="100"/>
        </p:scale>
        <p:origin x="-1096" y="-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>
      <p:cViewPr>
        <p:scale>
          <a:sx n="90" d="100"/>
          <a:sy n="90" d="100"/>
        </p:scale>
        <p:origin x="-1796" y="222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692F50-8B7C-4161-A9E8-4E4A9ACFFBAD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FD2913-E714-4D4E-BF01-4F6F22DE3F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7099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B072493-86C1-284B-908A-FD230E340C3A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BD92324-2899-8447-ABEA-956048AE4D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898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Welcome</a:t>
            </a:r>
          </a:p>
          <a:p>
            <a:endParaRPr lang="en-US" dirty="0" smtClean="0"/>
          </a:p>
          <a:p>
            <a:r>
              <a:rPr lang="en-US" dirty="0" smtClean="0"/>
              <a:t>Introductions if</a:t>
            </a:r>
            <a:r>
              <a:rPr lang="en-US" baseline="0" dirty="0" smtClean="0"/>
              <a:t> needed, state their names and collect</a:t>
            </a:r>
            <a:r>
              <a:rPr lang="en-US" dirty="0" smtClean="0"/>
              <a:t> all the attendees names.</a:t>
            </a:r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183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63255" y="4473892"/>
            <a:ext cx="6382203" cy="4522397"/>
          </a:xfrm>
        </p:spPr>
        <p:txBody>
          <a:bodyPr/>
          <a:lstStyle/>
          <a:p>
            <a:r>
              <a:rPr lang="en-US" b="1" i="1" baseline="0" dirty="0" smtClean="0"/>
              <a:t>Helpful </a:t>
            </a:r>
            <a:r>
              <a:rPr lang="en-US" b="1" i="1" baseline="0" dirty="0" smtClean="0"/>
              <a:t>questions to inspire </a:t>
            </a:r>
            <a:r>
              <a:rPr lang="en-US" b="1" i="1" baseline="0" dirty="0" smtClean="0"/>
              <a:t>thought:</a:t>
            </a:r>
            <a:endParaRPr lang="en-US" b="1" i="1" baseline="0" dirty="0" smtClean="0"/>
          </a:p>
          <a:p>
            <a:pPr marL="228600" indent="-228600">
              <a:buAutoNum type="arabicParenR"/>
            </a:pPr>
            <a:r>
              <a:rPr lang="en-US" baseline="0" dirty="0" smtClean="0"/>
              <a:t>If you were to talk about our church to a friend, what 2 or 3 things would you mention?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What is your most meaningful memory?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What positive stories have become “large than life” at our church?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Which unsung “heroes” in our past or present best embody our story?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What is </a:t>
            </a:r>
            <a:r>
              <a:rPr lang="en-US" baseline="0" dirty="0" smtClean="0"/>
              <a:t>a </a:t>
            </a:r>
            <a:r>
              <a:rPr lang="en-US" baseline="0" dirty="0" smtClean="0"/>
              <a:t>difficult decision </a:t>
            </a:r>
            <a:r>
              <a:rPr lang="en-US" baseline="0" dirty="0" smtClean="0"/>
              <a:t>for the</a:t>
            </a:r>
            <a:r>
              <a:rPr lang="en-US" dirty="0" smtClean="0"/>
              <a:t> </a:t>
            </a:r>
            <a:r>
              <a:rPr lang="en-US" baseline="0" dirty="0" smtClean="0"/>
              <a:t>church that </a:t>
            </a:r>
            <a:r>
              <a:rPr lang="en-US" baseline="0" dirty="0" smtClean="0"/>
              <a:t>ended with </a:t>
            </a:r>
            <a:r>
              <a:rPr lang="en-US" baseline="0" dirty="0" smtClean="0"/>
              <a:t>a great  outcome?</a:t>
            </a:r>
            <a:endParaRPr lang="en-US" baseline="0" dirty="0" smtClean="0"/>
          </a:p>
          <a:p>
            <a:pPr marL="228600" indent="-228600">
              <a:buAutoNum type="arabicParenR"/>
            </a:pPr>
            <a:r>
              <a:rPr lang="en-US" baseline="0" dirty="0" smtClean="0"/>
              <a:t>Why are you here now</a:t>
            </a:r>
            <a:r>
              <a:rPr lang="en-US" baseline="0" dirty="0" smtClean="0"/>
              <a:t>?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baseline="0" dirty="0" smtClean="0"/>
              <a:t>Use the grocery store example of </a:t>
            </a:r>
            <a:r>
              <a:rPr lang="en-US" baseline="0" dirty="0" err="1" smtClean="0"/>
              <a:t>Aldi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Sendiks</a:t>
            </a:r>
            <a:r>
              <a:rPr lang="en-US" baseline="0" dirty="0" smtClean="0"/>
              <a:t>….</a:t>
            </a:r>
          </a:p>
          <a:p>
            <a:pPr marL="228600" indent="-228600">
              <a:buAutoNum type="arabicParenR"/>
            </a:pPr>
            <a:endParaRPr lang="en-US" baseline="0" dirty="0" smtClean="0"/>
          </a:p>
          <a:p>
            <a:endParaRPr lang="en-US" baseline="0" dirty="0" smtClean="0"/>
          </a:p>
          <a:p>
            <a:r>
              <a:rPr lang="en-US" b="1" i="1" dirty="0" smtClean="0"/>
              <a:t>TIPS: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Stay </a:t>
            </a:r>
            <a:r>
              <a:rPr lang="en-US" b="1" dirty="0" smtClean="0"/>
              <a:t>Neutral and Positive</a:t>
            </a:r>
            <a:r>
              <a:rPr lang="en-US" dirty="0" smtClean="0"/>
              <a:t>.  </a:t>
            </a:r>
            <a:r>
              <a:rPr lang="en-US" b="1" dirty="0" smtClean="0"/>
              <a:t>Don’t Influence</a:t>
            </a:r>
            <a:r>
              <a:rPr lang="en-US" dirty="0" smtClean="0"/>
              <a:t>!</a:t>
            </a:r>
          </a:p>
          <a:p>
            <a:pPr marL="171450" indent="-171450">
              <a:buFont typeface="Arial" pitchFamily="34" charset="0"/>
              <a:buChar char="•"/>
            </a:pPr>
            <a:endParaRPr lang="en-US" sz="900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Encourage</a:t>
            </a:r>
            <a:r>
              <a:rPr lang="en-US" baseline="0" dirty="0" smtClean="0"/>
              <a:t> Participation:  					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baseline="0" dirty="0" smtClean="0"/>
              <a:t> “Tony, do you have any thought on this?”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baseline="0" dirty="0" smtClean="0"/>
              <a:t>“Mary, how do you feel about what has been said so far?”</a:t>
            </a:r>
          </a:p>
          <a:p>
            <a:pPr lvl="1"/>
            <a:r>
              <a:rPr lang="en-US" baseline="0" dirty="0" smtClean="0"/>
              <a:t>	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b="1" baseline="0" dirty="0" smtClean="0"/>
              <a:t>Listen and ask clarifying questions</a:t>
            </a:r>
            <a:r>
              <a:rPr lang="en-US" baseline="0" dirty="0" smtClean="0"/>
              <a:t>: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baseline="0" dirty="0" smtClean="0"/>
              <a:t>“Tony, could you explain that a bit more?”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baseline="0" dirty="0" smtClean="0"/>
              <a:t>“Mary, did I document your idea as you expressed?”</a:t>
            </a:r>
          </a:p>
          <a:p>
            <a:pPr marL="628650" lvl="1" indent="-171450">
              <a:buFont typeface="Arial" pitchFamily="34" charset="0"/>
              <a:buChar char="•"/>
            </a:pPr>
            <a:endParaRPr lang="en-US" sz="900" baseline="0" dirty="0"/>
          </a:p>
          <a:p>
            <a:pPr marL="171450" lvl="0" indent="-171450">
              <a:buFont typeface="Arial" pitchFamily="34" charset="0"/>
              <a:buChar char="•"/>
            </a:pPr>
            <a:r>
              <a:rPr lang="en-US" b="1" baseline="0" dirty="0" smtClean="0"/>
              <a:t>Watch your time!  </a:t>
            </a:r>
            <a:r>
              <a:rPr lang="en-US" baseline="0" dirty="0" smtClean="0"/>
              <a:t>Set a 10/10/5 minute warnings on your phone</a:t>
            </a:r>
          </a:p>
          <a:p>
            <a:pPr marL="171450" lvl="0" indent="-171450">
              <a:buFont typeface="Arial" pitchFamily="34" charset="0"/>
              <a:buChar char="•"/>
            </a:pPr>
            <a:endParaRPr lang="en-US" sz="900" baseline="0" dirty="0" smtClean="0"/>
          </a:p>
          <a:p>
            <a:pPr marL="171450" lvl="0" indent="-171450">
              <a:buFont typeface="Arial" pitchFamily="34" charset="0"/>
              <a:buChar char="•"/>
            </a:pPr>
            <a:r>
              <a:rPr lang="en-US" b="1" baseline="0" dirty="0" smtClean="0"/>
              <a:t>Document</a:t>
            </a:r>
            <a:r>
              <a:rPr lang="en-US" baseline="0" dirty="0" smtClean="0"/>
              <a:t> all ideas and </a:t>
            </a:r>
            <a:r>
              <a:rPr lang="en-US" b="1" baseline="0" dirty="0" smtClean="0"/>
              <a:t>star</a:t>
            </a:r>
            <a:r>
              <a:rPr lang="en-US" baseline="0" dirty="0" smtClean="0"/>
              <a:t> the top 3-4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252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747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97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438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448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346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199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422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646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20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878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918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AE499-ECB5-424C-B93F-5AEF3EF65C86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1F0C2-ADA1-43B8-9573-4E34216202E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96723" y="138114"/>
            <a:ext cx="2411978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78773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37661E1-B247-3E45-9545-D9E1DD850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9447" y="622300"/>
            <a:ext cx="8597553" cy="4572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LCR Visioning</a:t>
            </a:r>
            <a:br>
              <a:rPr lang="en-US" sz="6000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Core Values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9FD0991-F32B-D442-922A-5B16C0C9E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5780" y="6321042"/>
            <a:ext cx="1316748" cy="438916"/>
          </a:xfrm>
          <a:prstGeom prst="rect">
            <a:avLst/>
          </a:prstGeom>
        </p:spPr>
      </p:pic>
      <p:pic>
        <p:nvPicPr>
          <p:cNvPr id="6" name="Content Placeholder 3" descr="Diagram&#10;&#10;Description automatically generated">
            <a:extLst>
              <a:ext uri="{FF2B5EF4-FFF2-40B4-BE49-F238E27FC236}">
                <a16:creationId xmlns="" xmlns:a16="http://schemas.microsoft.com/office/drawing/2014/main" id="{BF1509FC-D5DA-6849-A270-ADAF58599F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5206" y="79371"/>
            <a:ext cx="1357322" cy="10858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629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018"/>
            <a:ext cx="109728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Core Values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3018"/>
            <a:ext cx="10972800" cy="517477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400" b="1" dirty="0" smtClean="0"/>
              <a:t>  What are core values?  </a:t>
            </a:r>
          </a:p>
          <a:p>
            <a:pPr marL="457200" indent="-228600"/>
            <a:r>
              <a:rPr lang="en-US" sz="3500" dirty="0" smtClean="0"/>
              <a:t>Our essence; our identity.  </a:t>
            </a:r>
          </a:p>
          <a:p>
            <a:pPr marL="457200" indent="-228600"/>
            <a:r>
              <a:rPr lang="en-US" sz="3500" dirty="0" smtClean="0"/>
              <a:t>Anything that you value when taking action or making a decision</a:t>
            </a:r>
          </a:p>
          <a:p>
            <a:pPr marL="457200" indent="-228600"/>
            <a:r>
              <a:rPr lang="en-US" sz="3500" dirty="0" smtClean="0"/>
              <a:t>Driving questions to define core values:</a:t>
            </a:r>
          </a:p>
          <a:p>
            <a:pPr marL="857250" lvl="1" indent="-228600"/>
            <a:r>
              <a:rPr lang="en-US" sz="3100" dirty="0" smtClean="0"/>
              <a:t>What makes our church different from other churches, in a positive way?  </a:t>
            </a:r>
          </a:p>
          <a:p>
            <a:pPr marL="857250" lvl="1" indent="-228600"/>
            <a:r>
              <a:rPr lang="en-US" sz="3100" dirty="0" smtClean="0"/>
              <a:t>Which decisions, past or present, have defined us in a positive way?</a:t>
            </a:r>
          </a:p>
          <a:p>
            <a:pPr marL="457200" indent="-228600"/>
            <a:r>
              <a:rPr lang="en-US" sz="3500" dirty="0" smtClean="0"/>
              <a:t>Core </a:t>
            </a:r>
            <a:r>
              <a:rPr lang="en-US" sz="3500" dirty="0"/>
              <a:t>values are </a:t>
            </a:r>
            <a:r>
              <a:rPr lang="en-US" sz="3500" i="1" u="sng" dirty="0"/>
              <a:t>not</a:t>
            </a:r>
            <a:r>
              <a:rPr lang="en-US" sz="3500" dirty="0"/>
              <a:t> the same as our </a:t>
            </a:r>
            <a:r>
              <a:rPr lang="en-US" sz="3500" dirty="0" smtClean="0"/>
              <a:t>beliefs </a:t>
            </a:r>
            <a:r>
              <a:rPr lang="en-US" sz="3500" dirty="0"/>
              <a:t>or our </a:t>
            </a:r>
            <a:r>
              <a:rPr lang="en-US" sz="3500" dirty="0" smtClean="0"/>
              <a:t>aspirations.</a:t>
            </a:r>
          </a:p>
          <a:p>
            <a:pPr marL="457200" indent="-228600"/>
            <a:r>
              <a:rPr lang="en-US" sz="3500" dirty="0" smtClean="0"/>
              <a:t>Core values focus on our identity today and are the </a:t>
            </a:r>
            <a:r>
              <a:rPr lang="en-US" sz="3500" b="1" dirty="0" smtClean="0"/>
              <a:t>corner stones for our vision for tomorrow.</a:t>
            </a:r>
            <a:endParaRPr lang="en-US" sz="3500" b="1" dirty="0"/>
          </a:p>
          <a:p>
            <a:pPr marL="457200" indent="-228600"/>
            <a:endParaRPr lang="en-US" sz="1300" dirty="0" smtClean="0"/>
          </a:p>
          <a:p>
            <a:pPr marL="228600" indent="0">
              <a:buNone/>
            </a:pPr>
            <a:endParaRPr lang="en-US" sz="1400" dirty="0"/>
          </a:p>
          <a:p>
            <a:pPr marL="228600" indent="0">
              <a:buNone/>
            </a:pPr>
            <a:r>
              <a:rPr lang="en-US" sz="3400" b="1" dirty="0" smtClean="0"/>
              <a:t>TASK:</a:t>
            </a:r>
          </a:p>
          <a:p>
            <a:pPr marL="685800" indent="-457200">
              <a:buFont typeface="Wingdings" pitchFamily="2" charset="2"/>
              <a:buChar char="Ø"/>
            </a:pPr>
            <a:r>
              <a:rPr lang="en-US" sz="3400" dirty="0" smtClean="0"/>
              <a:t>List ALL ideas</a:t>
            </a:r>
          </a:p>
          <a:p>
            <a:pPr marL="685800" indent="-457200">
              <a:buFont typeface="Wingdings" pitchFamily="2" charset="2"/>
              <a:buChar char="Ø"/>
            </a:pPr>
            <a:r>
              <a:rPr lang="en-US" sz="3400" dirty="0" smtClean="0"/>
              <a:t>Star or rank the top 3-4 core values from this group. 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59FD0991-F32B-D442-922A-5B16C0C9E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5780" y="6321042"/>
            <a:ext cx="1316748" cy="438916"/>
          </a:xfrm>
          <a:prstGeom prst="rect">
            <a:avLst/>
          </a:prstGeom>
        </p:spPr>
      </p:pic>
      <p:pic>
        <p:nvPicPr>
          <p:cNvPr id="11" name="Content Placeholder 3" descr="Diagram&#10;&#10;Description automatically generated">
            <a:extLst>
              <a:ext uri="{FF2B5EF4-FFF2-40B4-BE49-F238E27FC236}">
                <a16:creationId xmlns="" xmlns:a16="http://schemas.microsoft.com/office/drawing/2014/main" id="{BF1509FC-D5DA-6849-A270-ADAF58599F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5206" y="79371"/>
            <a:ext cx="1357322" cy="10858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3092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14456</TotalTime>
  <Words>235</Words>
  <Application>Microsoft Office PowerPoint</Application>
  <PresentationFormat>Custom</PresentationFormat>
  <Paragraphs>44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Custom Design</vt:lpstr>
      <vt:lpstr>LCR Visioning  Core Values</vt:lpstr>
      <vt:lpstr>Core Values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Osterhaus</dc:creator>
  <cp:lastModifiedBy>Dawn Jacobson</cp:lastModifiedBy>
  <cp:revision>281</cp:revision>
  <cp:lastPrinted>2022-06-20T20:09:40Z</cp:lastPrinted>
  <dcterms:created xsi:type="dcterms:W3CDTF">2021-12-04T12:00:59Z</dcterms:created>
  <dcterms:modified xsi:type="dcterms:W3CDTF">2022-06-20T20:11:34Z</dcterms:modified>
</cp:coreProperties>
</file>